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6858000" cy="9906000" type="A4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Hancock" userId="db2644ed-97fc-46e1-8fac-6858fa2e43b1" providerId="ADAL" clId="{75375C2C-1609-4E13-AC68-AA4EDD286DA8}"/>
    <pc:docChg chg="modSld">
      <pc:chgData name="Karen Hancock" userId="db2644ed-97fc-46e1-8fac-6858fa2e43b1" providerId="ADAL" clId="{75375C2C-1609-4E13-AC68-AA4EDD286DA8}" dt="2022-03-06T18:51:51.890" v="12" actId="1076"/>
      <pc:docMkLst>
        <pc:docMk/>
      </pc:docMkLst>
      <pc:sldChg chg="modSp mod">
        <pc:chgData name="Karen Hancock" userId="db2644ed-97fc-46e1-8fac-6858fa2e43b1" providerId="ADAL" clId="{75375C2C-1609-4E13-AC68-AA4EDD286DA8}" dt="2022-03-06T18:51:51.890" v="12" actId="1076"/>
        <pc:sldMkLst>
          <pc:docMk/>
          <pc:sldMk cId="520820205" sldId="256"/>
        </pc:sldMkLst>
        <pc:spChg chg="mod">
          <ac:chgData name="Karen Hancock" userId="db2644ed-97fc-46e1-8fac-6858fa2e43b1" providerId="ADAL" clId="{75375C2C-1609-4E13-AC68-AA4EDD286DA8}" dt="2022-03-06T18:51:16.998" v="3" actId="2711"/>
          <ac:spMkLst>
            <pc:docMk/>
            <pc:sldMk cId="520820205" sldId="256"/>
            <ac:spMk id="4" creationId="{C4A56568-A146-40F0-9E44-D2592276FF66}"/>
          </ac:spMkLst>
        </pc:spChg>
        <pc:spChg chg="mod">
          <ac:chgData name="Karen Hancock" userId="db2644ed-97fc-46e1-8fac-6858fa2e43b1" providerId="ADAL" clId="{75375C2C-1609-4E13-AC68-AA4EDD286DA8}" dt="2022-03-06T18:51:28.991" v="6" actId="14100"/>
          <ac:spMkLst>
            <pc:docMk/>
            <pc:sldMk cId="520820205" sldId="256"/>
            <ac:spMk id="5" creationId="{4953CB26-A363-41C8-8764-C5ECCD70C863}"/>
          </ac:spMkLst>
        </pc:spChg>
        <pc:spChg chg="mod">
          <ac:chgData name="Karen Hancock" userId="db2644ed-97fc-46e1-8fac-6858fa2e43b1" providerId="ADAL" clId="{75375C2C-1609-4E13-AC68-AA4EDD286DA8}" dt="2022-03-06T18:51:31.318" v="7" actId="14100"/>
          <ac:spMkLst>
            <pc:docMk/>
            <pc:sldMk cId="520820205" sldId="256"/>
            <ac:spMk id="9" creationId="{42015BD0-EC77-4E53-953D-0E8596007B09}"/>
          </ac:spMkLst>
        </pc:spChg>
        <pc:spChg chg="mod">
          <ac:chgData name="Karen Hancock" userId="db2644ed-97fc-46e1-8fac-6858fa2e43b1" providerId="ADAL" clId="{75375C2C-1609-4E13-AC68-AA4EDD286DA8}" dt="2022-03-06T18:51:33.587" v="8" actId="1076"/>
          <ac:spMkLst>
            <pc:docMk/>
            <pc:sldMk cId="520820205" sldId="256"/>
            <ac:spMk id="10" creationId="{34C53418-8131-4F75-B86E-6BF64526CAD7}"/>
          </ac:spMkLst>
        </pc:spChg>
        <pc:spChg chg="mod">
          <ac:chgData name="Karen Hancock" userId="db2644ed-97fc-46e1-8fac-6858fa2e43b1" providerId="ADAL" clId="{75375C2C-1609-4E13-AC68-AA4EDD286DA8}" dt="2022-03-06T18:51:46.347" v="11" actId="1076"/>
          <ac:spMkLst>
            <pc:docMk/>
            <pc:sldMk cId="520820205" sldId="256"/>
            <ac:spMk id="12" creationId="{E6266AAF-B8FC-4CAA-A6FA-2E4A87958782}"/>
          </ac:spMkLst>
        </pc:spChg>
        <pc:spChg chg="mod">
          <ac:chgData name="Karen Hancock" userId="db2644ed-97fc-46e1-8fac-6858fa2e43b1" providerId="ADAL" clId="{75375C2C-1609-4E13-AC68-AA4EDD286DA8}" dt="2022-03-06T18:51:51.890" v="12" actId="1076"/>
          <ac:spMkLst>
            <pc:docMk/>
            <pc:sldMk cId="520820205" sldId="256"/>
            <ac:spMk id="15" creationId="{9B94AA8D-14D8-4347-B1E4-8FF31AF598C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0FDA2D47-78E1-4E20-A9C6-309D07FBFECF}" type="datetimeFigureOut">
              <a:rPr lang="en-GB" smtClean="0"/>
              <a:t>06/03/2022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279525"/>
            <a:ext cx="23907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8C5B655-8F14-4C78-AED9-688EDB328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881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E833-2139-411C-9B57-5CA5C3F76D6D}" type="datetime1">
              <a:rPr lang="en-GB" smtClean="0"/>
              <a:t>06/03/2022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327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5ED2-8546-41AA-A6E8-17F2F1D98CF0}" type="datetime1">
              <a:rPr lang="en-GB" smtClean="0"/>
              <a:t>06/03/2022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154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4F82C-D09D-4278-8606-4BBF12ECFBEE}" type="datetime1">
              <a:rPr lang="en-GB" smtClean="0"/>
              <a:t>06/03/2022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845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0C075-2AEF-4424-9E93-387C98D6DE4C}" type="datetime1">
              <a:rPr lang="en-GB" smtClean="0"/>
              <a:t>06/03/2022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2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C6CD1-A105-4ED8-AD0F-CFAC029EB17F}" type="datetime1">
              <a:rPr lang="en-GB" smtClean="0"/>
              <a:t>06/03/2022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185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C143-C0BE-447E-BBB1-2D6CE86AC329}" type="datetime1">
              <a:rPr lang="en-GB" smtClean="0"/>
              <a:t>06/03/2022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970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D87C8-8084-49B2-90AB-1FE531F8AD23}" type="datetime1">
              <a:rPr lang="en-GB" smtClean="0"/>
              <a:t>06/03/2022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217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329A-3E52-4A03-87FF-D79BD3333214}" type="datetime1">
              <a:rPr lang="en-GB" smtClean="0"/>
              <a:t>06/03/2022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135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B73C-42C8-42BB-A328-D09AAE95A774}" type="datetime1">
              <a:rPr lang="en-GB" smtClean="0"/>
              <a:t>06/03/2022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216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FF025-8B4C-4D65-978A-760DF03E589F}" type="datetime1">
              <a:rPr lang="en-GB" smtClean="0"/>
              <a:t>06/03/2022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403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9161-74F6-4B91-A8BD-F01418CEB1CB}" type="datetime1">
              <a:rPr lang="en-GB" smtClean="0"/>
              <a:t>06/03/2022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154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7FDBF-2D12-403D-90C8-0169988554DA}" type="datetime1">
              <a:rPr lang="en-GB" smtClean="0"/>
              <a:t>06/03/2022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777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4A56568-A146-40F0-9E44-D2592276FF66}"/>
              </a:ext>
            </a:extLst>
          </p:cNvPr>
          <p:cNvSpPr/>
          <p:nvPr/>
        </p:nvSpPr>
        <p:spPr>
          <a:xfrm>
            <a:off x="483109" y="182880"/>
            <a:ext cx="5961888" cy="2194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Scatter Diagrams Revision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953CB26-A363-41C8-8764-C5ECCD70C863}"/>
              </a:ext>
            </a:extLst>
          </p:cNvPr>
          <p:cNvSpPr/>
          <p:nvPr/>
        </p:nvSpPr>
        <p:spPr>
          <a:xfrm>
            <a:off x="483109" y="531683"/>
            <a:ext cx="3674363" cy="5608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100" dirty="0">
                <a:latin typeface="Cambria" panose="02040503050406030204" pitchFamily="18" charset="0"/>
                <a:ea typeface="Cambria" panose="02040503050406030204" pitchFamily="18" charset="0"/>
              </a:rPr>
              <a:t>Paper 1: 	Spearman’s rank correlation coefficient</a:t>
            </a:r>
            <a:br>
              <a:rPr lang="en-GB" sz="11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GB" sz="1100" dirty="0">
                <a:latin typeface="Cambria" panose="02040503050406030204" pitchFamily="18" charset="0"/>
                <a:ea typeface="Cambria" panose="02040503050406030204" pitchFamily="18" charset="0"/>
              </a:rPr>
              <a:t>		Spearman’s and Pearson’s coefficients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2015BD0-EC77-4E53-953D-0E8596007B09}"/>
              </a:ext>
            </a:extLst>
          </p:cNvPr>
          <p:cNvSpPr/>
          <p:nvPr/>
        </p:nvSpPr>
        <p:spPr>
          <a:xfrm>
            <a:off x="4303776" y="531683"/>
            <a:ext cx="2141222" cy="5608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100" dirty="0">
                <a:latin typeface="Cambria" panose="02040503050406030204" pitchFamily="18" charset="0"/>
                <a:ea typeface="Cambria" panose="02040503050406030204" pitchFamily="18" charset="0"/>
              </a:rPr>
              <a:t>Paper 2: 	Correlation</a:t>
            </a:r>
          </a:p>
          <a:p>
            <a:r>
              <a:rPr lang="en-GB" sz="1100" dirty="0">
                <a:latin typeface="Cambria" panose="02040503050406030204" pitchFamily="18" charset="0"/>
                <a:ea typeface="Cambria" panose="02040503050406030204" pitchFamily="18" charset="0"/>
              </a:rPr>
              <a:t>		Lines of best fit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4C53418-8131-4F75-B86E-6BF64526CAD7}"/>
              </a:ext>
            </a:extLst>
          </p:cNvPr>
          <p:cNvSpPr/>
          <p:nvPr/>
        </p:nvSpPr>
        <p:spPr>
          <a:xfrm>
            <a:off x="483108" y="1362430"/>
            <a:ext cx="2662427" cy="5608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latin typeface="Cambria" panose="02040503050406030204" pitchFamily="18" charset="0"/>
                <a:ea typeface="Cambria" panose="02040503050406030204" pitchFamily="18" charset="0"/>
              </a:rPr>
              <a:t>SPEARMAN’S RANK CORRELATION COEFFICENT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6266AAF-B8FC-4CAA-A6FA-2E4A87958782}"/>
              </a:ext>
            </a:extLst>
          </p:cNvPr>
          <p:cNvSpPr/>
          <p:nvPr/>
        </p:nvSpPr>
        <p:spPr>
          <a:xfrm>
            <a:off x="483109" y="3956291"/>
            <a:ext cx="2662426" cy="5608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latin typeface="Cambria" panose="02040503050406030204" pitchFamily="18" charset="0"/>
                <a:ea typeface="Cambria" panose="02040503050406030204" pitchFamily="18" charset="0"/>
              </a:rPr>
              <a:t>PEARSON’S CORRELATION COEFFCIENT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B94AA8D-14D8-4347-B1E4-8FF31AF598C9}"/>
              </a:ext>
            </a:extLst>
          </p:cNvPr>
          <p:cNvSpPr/>
          <p:nvPr/>
        </p:nvSpPr>
        <p:spPr>
          <a:xfrm>
            <a:off x="483108" y="6550152"/>
            <a:ext cx="2662426" cy="5608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latin typeface="Cambria" panose="02040503050406030204" pitchFamily="18" charset="0"/>
                <a:ea typeface="Cambria" panose="02040503050406030204" pitchFamily="18" charset="0"/>
              </a:rPr>
              <a:t>CORRELATION AND LINES OF BEST FIT</a:t>
            </a:r>
          </a:p>
        </p:txBody>
      </p:sp>
    </p:spTree>
    <p:extLst>
      <p:ext uri="{BB962C8B-B14F-4D97-AF65-F5344CB8AC3E}">
        <p14:creationId xmlns:p14="http://schemas.microsoft.com/office/powerpoint/2010/main" val="520820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049F4A8-683C-4F6F-A9BC-2B60A88B4224}"/>
              </a:ext>
            </a:extLst>
          </p:cNvPr>
          <p:cNvSpPr/>
          <p:nvPr/>
        </p:nvSpPr>
        <p:spPr>
          <a:xfrm>
            <a:off x="85344" y="146788"/>
            <a:ext cx="409956" cy="3901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129667-849C-46DF-9AB3-1A3F623DAB3D}"/>
              </a:ext>
            </a:extLst>
          </p:cNvPr>
          <p:cNvSpPr txBox="1"/>
          <p:nvPr/>
        </p:nvSpPr>
        <p:spPr>
          <a:xfrm>
            <a:off x="865632" y="402336"/>
            <a:ext cx="54970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Below is the data for 8 runners’ personal bests for a 5km race and a 10 km race</a:t>
            </a:r>
          </a:p>
        </p:txBody>
      </p:sp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id="{3C447415-9E20-4FCC-8E79-D33CF6B562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225431"/>
              </p:ext>
            </p:extLst>
          </p:nvPr>
        </p:nvGraphicFramePr>
        <p:xfrm>
          <a:off x="1142999" y="905256"/>
          <a:ext cx="4572002" cy="3369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6488">
                  <a:extLst>
                    <a:ext uri="{9D8B030D-6E8A-4147-A177-3AD203B41FA5}">
                      <a16:colId xmlns:a16="http://schemas.microsoft.com/office/drawing/2014/main" val="2247107488"/>
                    </a:ext>
                  </a:extLst>
                </a:gridCol>
                <a:gridCol w="927227">
                  <a:extLst>
                    <a:ext uri="{9D8B030D-6E8A-4147-A177-3AD203B41FA5}">
                      <a16:colId xmlns:a16="http://schemas.microsoft.com/office/drawing/2014/main" val="742849551"/>
                    </a:ext>
                  </a:extLst>
                </a:gridCol>
                <a:gridCol w="927227">
                  <a:extLst>
                    <a:ext uri="{9D8B030D-6E8A-4147-A177-3AD203B41FA5}">
                      <a16:colId xmlns:a16="http://schemas.microsoft.com/office/drawing/2014/main" val="26457222"/>
                    </a:ext>
                  </a:extLst>
                </a:gridCol>
                <a:gridCol w="465265">
                  <a:extLst>
                    <a:ext uri="{9D8B030D-6E8A-4147-A177-3AD203B41FA5}">
                      <a16:colId xmlns:a16="http://schemas.microsoft.com/office/drawing/2014/main" val="139909275"/>
                    </a:ext>
                  </a:extLst>
                </a:gridCol>
                <a:gridCol w="465265">
                  <a:extLst>
                    <a:ext uri="{9D8B030D-6E8A-4147-A177-3AD203B41FA5}">
                      <a16:colId xmlns:a16="http://schemas.microsoft.com/office/drawing/2014/main" val="2661517489"/>
                    </a:ext>
                  </a:extLst>
                </a:gridCol>
                <a:gridCol w="465265">
                  <a:extLst>
                    <a:ext uri="{9D8B030D-6E8A-4147-A177-3AD203B41FA5}">
                      <a16:colId xmlns:a16="http://schemas.microsoft.com/office/drawing/2014/main" val="2949480278"/>
                    </a:ext>
                  </a:extLst>
                </a:gridCol>
                <a:gridCol w="465265">
                  <a:extLst>
                    <a:ext uri="{9D8B030D-6E8A-4147-A177-3AD203B41FA5}">
                      <a16:colId xmlns:a16="http://schemas.microsoft.com/office/drawing/2014/main" val="7289838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Runner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 km time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 km time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7843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00:18:38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00:44:30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4368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00:42:34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01:21:21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1264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00:30:54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00:54:07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70613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00:33:25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00:49:16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4604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00:22:57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00:50:01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2094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00:37:32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01:25:55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1788864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00:17:05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00:47:49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4292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00:50:03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01:56:48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8244517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893C144E-E443-46E4-9CED-DD3EC9443C91}"/>
              </a:ext>
            </a:extLst>
          </p:cNvPr>
          <p:cNvSpPr txBox="1"/>
          <p:nvPr/>
        </p:nvSpPr>
        <p:spPr>
          <a:xfrm>
            <a:off x="495300" y="4620768"/>
            <a:ext cx="5867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lphaLcParenBoth"/>
            </a:pP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Calculate Spearman’s rank correlation coefficient for this data.</a:t>
            </a:r>
          </a:p>
          <a:p>
            <a:pPr marL="228600" indent="-2286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AutoNum type="alphaLcParenBoth"/>
            </a:pP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 Interpret this value of the Spearman’s rank correlation coefficient.</a:t>
            </a:r>
          </a:p>
          <a:p>
            <a:pPr marL="228600" indent="-2286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AutoNum type="alphaLcParenBoth"/>
            </a:pP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 The 10km time for runner D has been recorded incorrectly. It should be 00:59:16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defTabSz="360000"/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Without any further calculation, explain whether the value of the Spearman’s rank correlation coefficient will be larger, smaller or stay the same.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BA2FF4C-6584-465C-9D59-4C51C21BFC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3721"/>
          <a:stretch/>
        </p:blipFill>
        <p:spPr>
          <a:xfrm>
            <a:off x="495300" y="8561605"/>
            <a:ext cx="5867400" cy="134439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04F1476-9323-4D12-B456-B26F893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2720"/>
          <a:stretch/>
        </p:blipFill>
        <p:spPr>
          <a:xfrm>
            <a:off x="495300" y="6758659"/>
            <a:ext cx="5867400" cy="101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171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049F4A8-683C-4F6F-A9BC-2B60A88B4224}"/>
              </a:ext>
            </a:extLst>
          </p:cNvPr>
          <p:cNvSpPr/>
          <p:nvPr/>
        </p:nvSpPr>
        <p:spPr>
          <a:xfrm>
            <a:off x="85344" y="146788"/>
            <a:ext cx="409956" cy="3901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3D3291A3-266C-494B-BC9F-890C0C3045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6129" y="816864"/>
            <a:ext cx="3705742" cy="370574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48B89DD8-EE18-4162-B583-36354BA8B87A}"/>
              </a:ext>
            </a:extLst>
          </p:cNvPr>
          <p:cNvSpPr txBox="1"/>
          <p:nvPr/>
        </p:nvSpPr>
        <p:spPr>
          <a:xfrm>
            <a:off x="865632" y="146788"/>
            <a:ext cx="526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Below is the scatter graph of data showing students reaction time against their memory game score.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3ECD113-FCC9-4C59-BD21-9CF5E392BA1D}"/>
              </a:ext>
            </a:extLst>
          </p:cNvPr>
          <p:cNvSpPr txBox="1"/>
          <p:nvPr/>
        </p:nvSpPr>
        <p:spPr>
          <a:xfrm>
            <a:off x="865632" y="4864608"/>
            <a:ext cx="56692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Both"/>
            </a:pP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Explain how you can tell this data has not been cleaned?</a:t>
            </a: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lphaLcParenBoth"/>
            </a:pP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The Pearson’s correlation coefficient for this data once it has been cleaned is -0.272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tabLst>
                <a:tab pos="360000" algn="l"/>
              </a:tabLst>
            </a:pP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	Interpret this value in context. 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2EEA84C6-7A7E-4ABE-B914-9924150F4D3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60035"/>
          <a:stretch/>
        </p:blipFill>
        <p:spPr>
          <a:xfrm>
            <a:off x="865632" y="5319437"/>
            <a:ext cx="5867400" cy="1481015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6D6163F7-49B6-4DFF-8022-B2D36767190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60035"/>
          <a:stretch/>
        </p:blipFill>
        <p:spPr>
          <a:xfrm>
            <a:off x="865632" y="8038253"/>
            <a:ext cx="5867400" cy="1481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338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049F4A8-683C-4F6F-A9BC-2B60A88B4224}"/>
              </a:ext>
            </a:extLst>
          </p:cNvPr>
          <p:cNvSpPr/>
          <p:nvPr/>
        </p:nvSpPr>
        <p:spPr>
          <a:xfrm>
            <a:off x="85344" y="146788"/>
            <a:ext cx="409956" cy="3901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3FDA6B-B1E1-42F5-9AEB-2580AACDF636}"/>
              </a:ext>
            </a:extLst>
          </p:cNvPr>
          <p:cNvSpPr txBox="1"/>
          <p:nvPr/>
        </p:nvSpPr>
        <p:spPr>
          <a:xfrm>
            <a:off x="755904" y="256032"/>
            <a:ext cx="5867399" cy="8402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Frida has calculated the Spearman’s rank and Pearson’s correlation coefficient for this data.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She has written down values of 0.89 and 1, but forgot to write which was which.</a:t>
            </a:r>
            <a:b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Explain, with reasoning, which is which value: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Spearman’s rank correlation coefficient: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Pearson’s correlation coefficient: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7C867ED-C14D-44BC-8A01-3B6C25BBBE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8488" y="666053"/>
            <a:ext cx="3621024" cy="362102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B85FA87-3544-4BB0-AD9A-451429624B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5437"/>
          <a:stretch/>
        </p:blipFill>
        <p:spPr>
          <a:xfrm>
            <a:off x="710184" y="5858882"/>
            <a:ext cx="5867400" cy="165139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25617F0-C680-4F3F-ADC1-B19C96E8C0D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5437"/>
          <a:stretch/>
        </p:blipFill>
        <p:spPr>
          <a:xfrm>
            <a:off x="710184" y="7998578"/>
            <a:ext cx="5867400" cy="1651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469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049F4A8-683C-4F6F-A9BC-2B60A88B4224}"/>
              </a:ext>
            </a:extLst>
          </p:cNvPr>
          <p:cNvSpPr/>
          <p:nvPr/>
        </p:nvSpPr>
        <p:spPr>
          <a:xfrm>
            <a:off x="85344" y="146788"/>
            <a:ext cx="409956" cy="3901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3FDA6B-B1E1-42F5-9AEB-2580AACDF636}"/>
              </a:ext>
            </a:extLst>
          </p:cNvPr>
          <p:cNvSpPr txBox="1"/>
          <p:nvPr/>
        </p:nvSpPr>
        <p:spPr>
          <a:xfrm>
            <a:off x="768096" y="146788"/>
            <a:ext cx="58673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60A649-48D0-42B5-A3D1-65E1BCD6E8A2}"/>
              </a:ext>
            </a:extLst>
          </p:cNvPr>
          <p:cNvSpPr txBox="1"/>
          <p:nvPr/>
        </p:nvSpPr>
        <p:spPr>
          <a:xfrm>
            <a:off x="768096" y="280416"/>
            <a:ext cx="5867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The following scatter graph shows foot length against arm span.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2D43718-3297-4784-B7A2-7E01B34C00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44" t="38528" r="37955" b="4355"/>
          <a:stretch/>
        </p:blipFill>
        <p:spPr>
          <a:xfrm>
            <a:off x="863346" y="983269"/>
            <a:ext cx="5338685" cy="518588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FDE1E8A-8433-4C09-80A3-2A43C71FC8D4}"/>
              </a:ext>
            </a:extLst>
          </p:cNvPr>
          <p:cNvSpPr txBox="1"/>
          <p:nvPr/>
        </p:nvSpPr>
        <p:spPr>
          <a:xfrm>
            <a:off x="540371" y="6458342"/>
            <a:ext cx="61401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The mean point is (24.5, 161.7)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Draw a line of best fit on the scatter diagram and work out the equation of this line.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04EF8CE-D1B7-443A-8E54-23F6E04EB742}"/>
              </a:ext>
            </a:extLst>
          </p:cNvPr>
          <p:cNvCxnSpPr/>
          <p:nvPr/>
        </p:nvCxnSpPr>
        <p:spPr>
          <a:xfrm>
            <a:off x="4791456" y="5839968"/>
            <a:ext cx="14105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9CFE9CF-12C8-45C5-93CB-2047BDC7D61A}"/>
              </a:ext>
            </a:extLst>
          </p:cNvPr>
          <p:cNvCxnSpPr/>
          <p:nvPr/>
        </p:nvCxnSpPr>
        <p:spPr>
          <a:xfrm flipV="1">
            <a:off x="1255776" y="926747"/>
            <a:ext cx="0" cy="9995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EFE29A2-EF2D-42D5-9BB9-00DBD29776AA}"/>
              </a:ext>
            </a:extLst>
          </p:cNvPr>
          <p:cNvSpPr txBox="1"/>
          <p:nvPr/>
        </p:nvSpPr>
        <p:spPr>
          <a:xfrm>
            <a:off x="4547616" y="6010656"/>
            <a:ext cx="17496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Foot length (cm)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9E43B6C-E620-4B22-8079-8C2ED38AD0FA}"/>
              </a:ext>
            </a:extLst>
          </p:cNvPr>
          <p:cNvSpPr txBox="1"/>
          <p:nvPr/>
        </p:nvSpPr>
        <p:spPr>
          <a:xfrm rot="16200000">
            <a:off x="-1396" y="1599799"/>
            <a:ext cx="17496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Arm span(cm)</a:t>
            </a:r>
          </a:p>
        </p:txBody>
      </p:sp>
    </p:spTree>
    <p:extLst>
      <p:ext uri="{BB962C8B-B14F-4D97-AF65-F5344CB8AC3E}">
        <p14:creationId xmlns:p14="http://schemas.microsoft.com/office/powerpoint/2010/main" val="502037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049F4A8-683C-4F6F-A9BC-2B60A88B4224}"/>
              </a:ext>
            </a:extLst>
          </p:cNvPr>
          <p:cNvSpPr/>
          <p:nvPr/>
        </p:nvSpPr>
        <p:spPr>
          <a:xfrm>
            <a:off x="85344" y="146788"/>
            <a:ext cx="409956" cy="3901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3FDA6B-B1E1-42F5-9AEB-2580AACDF636}"/>
              </a:ext>
            </a:extLst>
          </p:cNvPr>
          <p:cNvSpPr txBox="1"/>
          <p:nvPr/>
        </p:nvSpPr>
        <p:spPr>
          <a:xfrm>
            <a:off x="768096" y="146788"/>
            <a:ext cx="58673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60A649-48D0-42B5-A3D1-65E1BCD6E8A2}"/>
              </a:ext>
            </a:extLst>
          </p:cNvPr>
          <p:cNvSpPr txBox="1"/>
          <p:nvPr/>
        </p:nvSpPr>
        <p:spPr>
          <a:xfrm>
            <a:off x="768096" y="280416"/>
            <a:ext cx="58673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The following scatter graph shows crop yield versus fertilizer use for the European countries in 2015.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Source: UN Food and Agriculture Organization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94118F9-17D0-4435-AC02-24D8148FFB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777" r="1" b="10578"/>
          <a:stretch/>
        </p:blipFill>
        <p:spPr>
          <a:xfrm>
            <a:off x="935735" y="1072490"/>
            <a:ext cx="5240257" cy="519379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2B3388E-E18D-4B0B-9123-CB75F23358F0}"/>
                  </a:ext>
                </a:extLst>
              </p:cNvPr>
              <p:cNvSpPr txBox="1"/>
              <p:nvPr/>
            </p:nvSpPr>
            <p:spPr>
              <a:xfrm>
                <a:off x="290322" y="6583680"/>
                <a:ext cx="3898631" cy="21236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The equation of the line of best fit shown on the graph is </a:t>
                </a:r>
                <a:br>
                  <a:rPr lang="en-GB" sz="1200" dirty="0">
                    <a:latin typeface="Cambria" panose="02040503050406030204" pitchFamily="18" charset="0"/>
                    <a:ea typeface="Cambria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=21.9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−11.5</m:t>
                      </m:r>
                    </m:oMath>
                  </m:oMathPara>
                </a14:m>
                <a:endParaRPr lang="en-GB" sz="1200" b="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2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Interpret the coefficient 21.9</a:t>
                </a:r>
              </a:p>
              <a:p>
                <a:pPr marL="342900" indent="-342900">
                  <a:buAutoNum type="alphaLcParenBoth"/>
                </a:pPr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342900" indent="-342900">
                  <a:buAutoNum type="alphaLcParenBoth"/>
                </a:pPr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342900" indent="-342900">
                  <a:buAutoNum type="alphaLcParenBoth"/>
                </a:pPr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342900" indent="-342900">
                  <a:buAutoNum type="alphaLcParenBoth"/>
                </a:pPr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342900" indent="-342900">
                  <a:buAutoNum type="alphaLcParenBoth"/>
                </a:pPr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342900" indent="-342900">
                  <a:buAutoNum type="alphaLcParenBoth"/>
                </a:pPr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2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Interpret the constant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</a:rPr>
                      <m:t>−11.5 </m:t>
                    </m:r>
                  </m:oMath>
                </a14:m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2B3388E-E18D-4B0B-9123-CB75F23358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322" y="6583680"/>
                <a:ext cx="3898631" cy="2123658"/>
              </a:xfrm>
              <a:prstGeom prst="rect">
                <a:avLst/>
              </a:prstGeom>
              <a:blipFill>
                <a:blip r:embed="rId3"/>
                <a:stretch>
                  <a:fillRect l="-156" b="-14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D2E4D5B5-3C05-4C6D-8592-975154B47F8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72536"/>
          <a:stretch/>
        </p:blipFill>
        <p:spPr>
          <a:xfrm>
            <a:off x="768096" y="7394761"/>
            <a:ext cx="5867400" cy="101771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2470753-0A34-4171-9D7C-24492348E15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72536"/>
          <a:stretch/>
        </p:blipFill>
        <p:spPr>
          <a:xfrm>
            <a:off x="768095" y="8756319"/>
            <a:ext cx="5867400" cy="1017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940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330</TotalTime>
  <Words>364</Words>
  <Application>Microsoft Office PowerPoint</Application>
  <PresentationFormat>A4 Paper (210x297 mm)</PresentationFormat>
  <Paragraphs>178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Cambria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Hancock</dc:creator>
  <cp:lastModifiedBy>Karen Hancock</cp:lastModifiedBy>
  <cp:revision>4</cp:revision>
  <cp:lastPrinted>2022-02-20T15:44:37Z</cp:lastPrinted>
  <dcterms:created xsi:type="dcterms:W3CDTF">2022-02-20T12:23:54Z</dcterms:created>
  <dcterms:modified xsi:type="dcterms:W3CDTF">2022-03-06T18:51:53Z</dcterms:modified>
</cp:coreProperties>
</file>